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3.xml" ContentType="application/vnd.openxmlformats-officedocument.presentationml.slideLayout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glb" ContentType="model/gltf.binary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83" r:id="rId1"/>
  </p:sldMasterIdLst>
  <p:sldIdLst>
    <p:sldId id="308" r:id="rId2"/>
    <p:sldId id="309" r:id="rId3"/>
    <p:sldId id="263" r:id="rId4"/>
    <p:sldId id="305" r:id="rId5"/>
    <p:sldId id="304" r:id="rId6"/>
    <p:sldId id="265" r:id="rId7"/>
    <p:sldId id="266" r:id="rId8"/>
    <p:sldId id="258" r:id="rId9"/>
    <p:sldId id="260" r:id="rId10"/>
    <p:sldId id="262" r:id="rId11"/>
    <p:sldId id="267" r:id="rId12"/>
    <p:sldId id="268" r:id="rId13"/>
    <p:sldId id="299" r:id="rId14"/>
    <p:sldId id="300" r:id="rId15"/>
    <p:sldId id="30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7" r:id="rId47"/>
    <p:sldId id="30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21681833-E9F0-43B9-9BE5-5353CC991223}">
          <p14:sldIdLst>
            <p14:sldId id="308"/>
            <p14:sldId id="309"/>
            <p14:sldId id="263"/>
            <p14:sldId id="305"/>
            <p14:sldId id="304"/>
            <p14:sldId id="265"/>
            <p14:sldId id="266"/>
            <p14:sldId id="258"/>
            <p14:sldId id="260"/>
            <p14:sldId id="262"/>
            <p14:sldId id="267"/>
            <p14:sldId id="268"/>
            <p14:sldId id="299"/>
            <p14:sldId id="300"/>
            <p14:sldId id="301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Untitled Section" id="{9B04C6F4-8C94-41DF-8A8C-1D6D808448E0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7"/>
            <p14:sldId id="30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974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493886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5037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2980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904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42420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87626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69616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438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01490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8510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555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78752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8524640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7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6968156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009051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5322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34E6D6-4DA9-4CEC-A9A7-CFF5E91F9980}" type="datetimeFigureOut">
              <a:rPr lang="en-IN" smtClean="0"/>
              <a:pPr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FE9665-AADB-4DE0-B921-546A08A137D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3721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  <p:sldLayoutId id="2147484696" r:id="rId13"/>
    <p:sldLayoutId id="2147484697" r:id="rId14"/>
    <p:sldLayoutId id="2147484698" r:id="rId15"/>
    <p:sldLayoutId id="2147484699" r:id="rId16"/>
    <p:sldLayoutId id="21474847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Word_Document1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Word_Document2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Word_Document3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Microsoft_Word_Document4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0N1HDC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B6BF79-77E1-423E-A940-4295F20B6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8241" y="0"/>
            <a:ext cx="6654802" cy="1644229"/>
          </a:xfrm>
        </p:spPr>
        <p:txBody>
          <a:bodyPr/>
          <a:lstStyle/>
          <a:p>
            <a:r>
              <a:rPr lang="en-IN" sz="2800" b="1" dirty="0"/>
              <a:t>A PROJECT </a:t>
            </a:r>
            <a:br>
              <a:rPr lang="en-IN" sz="2800" b="1" dirty="0"/>
            </a:br>
            <a:r>
              <a:rPr lang="en-IN" sz="2800" b="1" dirty="0"/>
              <a:t>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0C092DB-0B29-4563-AA42-8C47AEE0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14399" y="1503677"/>
            <a:ext cx="6969760" cy="944883"/>
          </a:xfrm>
        </p:spPr>
        <p:txBody>
          <a:bodyPr>
            <a:normAutofit/>
          </a:bodyPr>
          <a:lstStyle/>
          <a:p>
            <a:r>
              <a:rPr lang="en-IN" sz="2400" b="1" dirty="0"/>
              <a:t>PREDICTING THE SALARIES </a:t>
            </a:r>
            <a:r>
              <a:rPr lang="en-IN" sz="2400" b="1" dirty="0" smtClean="0"/>
              <a:t> </a:t>
            </a:r>
            <a:r>
              <a:rPr lang="en-IN" sz="2400" b="1" dirty="0" smtClean="0"/>
              <a:t>                                        </a:t>
            </a:r>
            <a:r>
              <a:rPr lang="en-IN" sz="2400" b="1" dirty="0" smtClean="0"/>
              <a:t>OF </a:t>
            </a:r>
            <a:r>
              <a:rPr lang="en-IN" sz="2400" b="1" dirty="0"/>
              <a:t>PROFESSORS</a:t>
            </a:r>
          </a:p>
        </p:txBody>
      </p:sp>
    </p:spTree>
    <p:extLst>
      <p:ext uri="{BB962C8B-B14F-4D97-AF65-F5344CB8AC3E}">
        <p14:creationId xmlns:p14="http://schemas.microsoft.com/office/powerpoint/2010/main" xmlns="" val="40250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A04C-8F55-423F-A76D-4A1018F66DD6}"/>
              </a:ext>
            </a:extLst>
          </p:cNvPr>
          <p:cNvSpPr txBox="1"/>
          <p:nvPr/>
        </p:nvSpPr>
        <p:spPr>
          <a:xfrm>
            <a:off x="632460" y="617220"/>
            <a:ext cx="8427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Discipline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a factor with levels A(“Theoretical departments”) or B(“Applied department”).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u="sng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Yrs.since.phd</a:t>
            </a:r>
            <a:endParaRPr lang="en-IN" b="1" i="1" u="sng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years since PhD.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Yrs.service</a:t>
            </a:r>
            <a:endParaRPr lang="en-IN" b="1" u="sng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years of service.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a factor with levels female(1) and male(0).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               nine-month salary , in dollars.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298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t="-29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892990-EAF8-483F-867D-44EDE640D6AA}"/>
              </a:ext>
            </a:extLst>
          </p:cNvPr>
          <p:cNvSpPr txBox="1"/>
          <p:nvPr/>
        </p:nvSpPr>
        <p:spPr>
          <a:xfrm>
            <a:off x="3612995" y="2821259"/>
            <a:ext cx="580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711E6CD-BE02-4786-A442-441D7F8406D3}"/>
              </a:ext>
            </a:extLst>
          </p:cNvPr>
          <p:cNvSpPr/>
          <p:nvPr/>
        </p:nvSpPr>
        <p:spPr>
          <a:xfrm>
            <a:off x="1816789" y="2967335"/>
            <a:ext cx="8558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</a:rPr>
              <a:t>DATA UNDERSTANDING</a:t>
            </a:r>
            <a:endParaRPr lang="en-US" sz="5400" b="1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962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3E8AD2A-DABB-47A6-A7C1-076841B103B8}"/>
              </a:ext>
            </a:extLst>
          </p:cNvPr>
          <p:cNvSpPr txBox="1"/>
          <p:nvPr/>
        </p:nvSpPr>
        <p:spPr>
          <a:xfrm flipH="1">
            <a:off x="3926344" y="189570"/>
            <a:ext cx="304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COLLECTION OF DATA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7804522-BD93-4717-8F8D-DF992E113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51080219"/>
              </p:ext>
            </p:extLst>
          </p:nvPr>
        </p:nvGraphicFramePr>
        <p:xfrm>
          <a:off x="1727200" y="719138"/>
          <a:ext cx="7233919" cy="5418137"/>
        </p:xfrm>
        <a:graphic>
          <a:graphicData uri="http://schemas.openxmlformats.org/presentationml/2006/ole">
            <p:oleObj spid="_x0000_s2092" name="Document" r:id="rId4" imgW="6880373" imgH="951654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882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88ED73C-9F68-4314-B912-903CB72E7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35167195"/>
              </p:ext>
            </p:extLst>
          </p:nvPr>
        </p:nvGraphicFramePr>
        <p:xfrm>
          <a:off x="1950720" y="739458"/>
          <a:ext cx="6959599" cy="5418137"/>
        </p:xfrm>
        <a:graphic>
          <a:graphicData uri="http://schemas.openxmlformats.org/presentationml/2006/ole">
            <p:oleObj spid="_x0000_s5125" name="Document" r:id="rId4" imgW="6880373" imgH="951654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970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733335A8-86D8-4E33-9524-615C939CC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48544335"/>
              </p:ext>
            </p:extLst>
          </p:nvPr>
        </p:nvGraphicFramePr>
        <p:xfrm>
          <a:off x="1997477" y="719138"/>
          <a:ext cx="6792778" cy="5406454"/>
        </p:xfrm>
        <a:graphic>
          <a:graphicData uri="http://schemas.openxmlformats.org/presentationml/2006/ole">
            <p:oleObj spid="_x0000_s3115" name="Document" r:id="rId4" imgW="6880373" imgH="951654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088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EABEC3A2-3F60-4295-8FA8-F3B0DBFED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63571439"/>
              </p:ext>
            </p:extLst>
          </p:nvPr>
        </p:nvGraphicFramePr>
        <p:xfrm>
          <a:off x="2174240" y="719138"/>
          <a:ext cx="7223759" cy="5418137"/>
        </p:xfrm>
        <a:graphic>
          <a:graphicData uri="http://schemas.openxmlformats.org/presentationml/2006/ole">
            <p:oleObj spid="_x0000_s6149" name="Document" r:id="rId4" imgW="6880373" imgH="9516544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646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F63D1E1-1273-460A-AEA4-340583AB95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976" y="643288"/>
            <a:ext cx="9224222" cy="5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94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3587AA-4502-4A82-81A6-4FE3FE1F7E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752" y="337424"/>
            <a:ext cx="8392867" cy="59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66000"/>
            <a:lum/>
          </a:blip>
          <a:srcRect/>
          <a:stretch>
            <a:fillRect t="-32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3ED0440-7473-4474-8114-C322297736DA}"/>
              </a:ext>
            </a:extLst>
          </p:cNvPr>
          <p:cNvSpPr txBox="1"/>
          <p:nvPr/>
        </p:nvSpPr>
        <p:spPr>
          <a:xfrm>
            <a:off x="2843561" y="2553630"/>
            <a:ext cx="5888917" cy="76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DATA PREPARATION </a:t>
            </a:r>
          </a:p>
        </p:txBody>
      </p:sp>
    </p:spTree>
    <p:extLst>
      <p:ext uri="{BB962C8B-B14F-4D97-AF65-F5344CB8AC3E}">
        <p14:creationId xmlns:p14="http://schemas.microsoft.com/office/powerpoint/2010/main" xmlns="" val="429243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C 0.06745 -2.22222E-6 0.1224 0.03148 0.1224 0.07037 C 0.1224 0.10903 0.06745 0.14051 -3.75E-6 0.14051 C -0.0677 0.14051 -0.12239 0.10903 -0.12239 0.07037 C -0.12239 0.03148 -0.0677 -2.22222E-6 -3.75E-6 -2.22222E-6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BC5D30-D7DF-4F2A-A415-9F9B68CFCB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177" y="1427356"/>
            <a:ext cx="9549024" cy="36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347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604D293-9268-46A3-8AD7-80F08A43C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" y="980637"/>
            <a:ext cx="78117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In partial fulfilment of the requirements for the award of </a:t>
            </a:r>
            <a:r>
              <a:rPr kumimoji="0" lang="en-US" altLang="en-US" sz="1400" b="1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                                                    MASTER OF SCIENCE IN STATISTICS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 256">
            <a:extLst>
              <a:ext uri="{FF2B5EF4-FFF2-40B4-BE49-F238E27FC236}">
                <a16:creationId xmlns:a16="http://schemas.microsoft.com/office/drawing/2014/main" xmlns="" id="{B7B17DD1-FD26-4F10-984A-00266D52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7680" y="503842"/>
            <a:ext cx="2286000" cy="21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6F349BC9-5C6A-4D45-8A6D-074CB8F3B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846" y="1907046"/>
            <a:ext cx="7811753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STATISTICS </a:t>
            </a:r>
            <a:r>
              <a:rPr kumimoji="0" lang="en-US" altLang="en-US" sz="1400" b="1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COLLEGE OF SCIENCE </a:t>
            </a:r>
            <a:r>
              <a:rPr kumimoji="0" lang="en-US" altLang="en-US" sz="1400" b="1" i="0" u="none" strike="noStrike" cap="none" normalizeH="0" baseline="-300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                         OSMANIA UNIVERSITY HYDERABAD – INDIA  </a:t>
            </a:r>
            <a:endParaRPr lang="en-US" altLang="en-US" sz="8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Done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M.PRATHIMA               Roll No:1007-17-507-041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S.SHRAVANI                  Roll No:1007-17-507-017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M.LIKITHA                     Roll No:1007-17-507-034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P.MADHURI                    Roll No:1007-17-507-016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P.LAVANYA                    Roll No:1007-17-507-042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B.MADHAN MOHAN     Roll No:1007-17-507-033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R.DIVYA                           Roll No:1007-17-507-025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FB59E9D-EF24-412F-AF63-BE52C16F32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08" y="4885041"/>
            <a:ext cx="6885572" cy="867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8392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483140-086C-48B7-BFB3-9D1B4A347A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054" y="259671"/>
            <a:ext cx="7858629" cy="6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622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EC7B6D-A92C-461C-9DBF-34F6686EAB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005" y="720117"/>
            <a:ext cx="7643457" cy="52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40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B8684F2-A5B0-4618-8923-4910DBA201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274" y="676835"/>
            <a:ext cx="7502822" cy="54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D69AD05-BEA1-429C-B36C-8989F71700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9796" y="619772"/>
            <a:ext cx="7848076" cy="5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31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A8B6D7-5660-48F8-8287-388D3E1C09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435" y="107614"/>
            <a:ext cx="8037214" cy="60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75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4FA289-24AB-4CC5-A1F8-82EC7EB692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829" y="661401"/>
            <a:ext cx="8250495" cy="5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25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641777-B1E3-4CF2-B62D-CF92BA0DCC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611" y="638395"/>
            <a:ext cx="8051612" cy="558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5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1073862-E45E-4296-A3DE-FCC54BFE67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367" y="703769"/>
            <a:ext cx="7321153" cy="55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91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B2D17A7-2A6B-4B86-8CE7-EC5D6510A2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8215" y="584784"/>
            <a:ext cx="9036818" cy="54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740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5F8D258-69E5-4BE2-BDE1-9A82EC661C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328" y="613108"/>
            <a:ext cx="9123970" cy="56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60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1E60E7-E9D4-430D-B269-9F9EE100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   Machine learning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0A3FEB-29D4-4CAD-8660-8AC75C78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2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  <a:r>
              <a:rPr lang="en-IN" sz="2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(AI)</a:t>
            </a:r>
            <a:r>
              <a:rPr lang="en-IN" sz="26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: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Creating the intelligence system which  behave like human brain.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r>
              <a:rPr lang="en-IN" sz="26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Machine learning : </a:t>
            </a: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Machine learning is the learning of the input without giving the code explicitly and getting output </a:t>
            </a:r>
          </a:p>
          <a:p>
            <a:pPr marL="0" indent="0">
              <a:buNone/>
            </a:pPr>
            <a:r>
              <a:rPr lang="en-IN" sz="2600" dirty="0">
                <a:latin typeface="Calibri" panose="020F0502020204030204" pitchFamily="34" charset="0"/>
                <a:cs typeface="Calibri" panose="020F0502020204030204" pitchFamily="34" charset="0"/>
              </a:rPr>
              <a:t>      Machine learning can be also said as </a:t>
            </a:r>
          </a:p>
          <a:p>
            <a:pPr marL="0" indent="0">
              <a:buNone/>
            </a:pPr>
            <a:r>
              <a:rPr lang="en-IN" sz="2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R                                                    L                                         O</a:t>
            </a:r>
          </a:p>
          <a:p>
            <a:pPr marL="0" indent="0">
              <a:buNone/>
            </a:pPr>
            <a:r>
              <a:rPr lang="en-IN" sz="2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 of data                 Learning of data                  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E4BBBC-4D87-4B2A-BF22-383588F292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3560" y="2912533"/>
            <a:ext cx="2067572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434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016A05-D1CF-4588-8AF9-00C732497EC7}"/>
              </a:ext>
            </a:extLst>
          </p:cNvPr>
          <p:cNvSpPr txBox="1"/>
          <p:nvPr/>
        </p:nvSpPr>
        <p:spPr>
          <a:xfrm>
            <a:off x="886408" y="970384"/>
            <a:ext cx="101050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50"/>
                </a:solidFill>
              </a:rPr>
              <a:t>CHECKING FOR THE SIGNIFICANCE DIFFERENCE BETWEEN THE VARIABLES</a:t>
            </a:r>
          </a:p>
          <a:p>
            <a:endParaRPr lang="en-IN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To test the significance difference between continuous and categorical variables, we look at the ANOVA.</a:t>
            </a:r>
          </a:p>
          <a:p>
            <a:r>
              <a:rPr lang="en-I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F4D00E70-472C-4A68-94E6-C4872F213A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6408" y="2528887"/>
            <a:ext cx="8315325" cy="18002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362B5AB0-D01E-495E-AA0B-819519A1BD1C}"/>
              </a:ext>
            </a:extLst>
          </p:cNvPr>
          <p:cNvSpPr txBox="1"/>
          <p:nvPr/>
        </p:nvSpPr>
        <p:spPr>
          <a:xfrm>
            <a:off x="983861" y="4894424"/>
            <a:ext cx="831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From the above table p-value&lt;0.001,we conclude that there is significant difference between salary and rank</a:t>
            </a:r>
          </a:p>
        </p:txBody>
      </p:sp>
    </p:spTree>
    <p:extLst>
      <p:ext uri="{BB962C8B-B14F-4D97-AF65-F5344CB8AC3E}">
        <p14:creationId xmlns:p14="http://schemas.microsoft.com/office/powerpoint/2010/main" xmlns="" val="15475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3042EA-A482-4704-ABBE-76DB945C9A3C}"/>
              </a:ext>
            </a:extLst>
          </p:cNvPr>
          <p:cNvSpPr txBox="1"/>
          <p:nvPr/>
        </p:nvSpPr>
        <p:spPr>
          <a:xfrm>
            <a:off x="1483360" y="762000"/>
            <a:ext cx="859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x2=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aov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data$salary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data$sex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Summary(x2)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2FF640-A8E4-44F9-A45C-B8A4715B1A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9894" y="1382931"/>
            <a:ext cx="8591550" cy="1191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2C3204-587A-4881-9D0E-A294A08D36FD}"/>
              </a:ext>
            </a:extLst>
          </p:cNvPr>
          <p:cNvSpPr txBox="1"/>
          <p:nvPr/>
        </p:nvSpPr>
        <p:spPr>
          <a:xfrm>
            <a:off x="1483360" y="2574668"/>
            <a:ext cx="848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From the above table as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pvalue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&lt;0.01 ,we conclude that there is the significant difference between salary and sex.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7F23A7-57B3-4385-92E1-B3E4E8C2CDB5}"/>
              </a:ext>
            </a:extLst>
          </p:cNvPr>
          <p:cNvSpPr txBox="1"/>
          <p:nvPr/>
        </p:nvSpPr>
        <p:spPr>
          <a:xfrm>
            <a:off x="1605280" y="3220999"/>
            <a:ext cx="387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X3=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aov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data$salary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~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data$discipline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summary(x3)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5EC3FA2-F1C6-45E1-AE5A-0754568439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3360" y="3815579"/>
            <a:ext cx="3874164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345F0D-1BDE-4C3C-A15C-3D6988DD83B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8959" y="4101110"/>
            <a:ext cx="7639050" cy="1304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BE445A-BCB4-4645-B0A6-3029E4691C74}"/>
              </a:ext>
            </a:extLst>
          </p:cNvPr>
          <p:cNvSpPr txBox="1"/>
          <p:nvPr/>
        </p:nvSpPr>
        <p:spPr>
          <a:xfrm flipH="1">
            <a:off x="1680239" y="5322234"/>
            <a:ext cx="859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From the table as  p&lt;0.001 ,we conclude that there is no significant difference between salary and discipline.</a:t>
            </a:r>
          </a:p>
        </p:txBody>
      </p:sp>
    </p:spTree>
    <p:extLst>
      <p:ext uri="{BB962C8B-B14F-4D97-AF65-F5344CB8AC3E}">
        <p14:creationId xmlns:p14="http://schemas.microsoft.com/office/powerpoint/2010/main" xmlns="" val="62814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55000"/>
            <a:lum/>
          </a:blip>
          <a:srcRect/>
          <a:stretch>
            <a:fillRect t="-16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B02EEB-0879-41EB-9D2B-A82BF66F81BC}"/>
              </a:ext>
            </a:extLst>
          </p:cNvPr>
          <p:cNvSpPr txBox="1"/>
          <p:nvPr/>
        </p:nvSpPr>
        <p:spPr>
          <a:xfrm>
            <a:off x="4509855" y="3018408"/>
            <a:ext cx="55180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xmlns="" val="12087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EE9E4E1-2A54-4BB8-897F-8785A0DD3BD4}"/>
              </a:ext>
            </a:extLst>
          </p:cNvPr>
          <p:cNvSpPr txBox="1"/>
          <p:nvPr/>
        </p:nvSpPr>
        <p:spPr>
          <a:xfrm>
            <a:off x="5637320" y="296514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CE01FD-7228-4CFD-9A7A-40CA1DD7756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231" y="653700"/>
            <a:ext cx="8463523" cy="57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444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A985E2-DDF6-4CD4-8A2E-ABC9128BC7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7779" y="702019"/>
            <a:ext cx="8613974" cy="541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04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6D4927-8C17-45BA-9715-C28DCC63E5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0528" y="643684"/>
            <a:ext cx="8124765" cy="57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26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DB84F7-B6F8-4E96-A848-6B9547D524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9810" y="764644"/>
            <a:ext cx="9294920" cy="5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53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B0A5FB-A12F-4919-A6F6-075E5C5134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756" y="644334"/>
            <a:ext cx="8327255" cy="57763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D0EB00D-71AA-44A0-9015-1FC62ABF61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8037" y="2001520"/>
            <a:ext cx="4752458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4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639D40C-745A-4BCC-B207-3A21508A29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259" y="750567"/>
            <a:ext cx="9401175" cy="5899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E6D349-1526-4266-8DE3-FADE6F70B03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6160" y="1930400"/>
            <a:ext cx="4262443" cy="2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478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499242-8054-4355-966A-42CB9EC46B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3491" y="624944"/>
            <a:ext cx="7098570" cy="5474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5CCEC62-502E-4960-BFF1-82E251A6AC7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9323" y="2260529"/>
            <a:ext cx="4192383" cy="23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321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7C9DA9-A796-4344-A77A-0C6CBAAA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Overview of datamining/Modelling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61ECB9-03C5-46F8-BC6B-4583570BF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912534"/>
            <a:ext cx="9601196" cy="3318936"/>
          </a:xfrm>
        </p:spPr>
        <p:txBody>
          <a:bodyPr/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KDD             -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Knowledge Discovery in database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CRISP-DM  -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Cross Industry Standard Process for Datamining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SEMMA      - 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Sample Explore Modify Model and Assess</a:t>
            </a:r>
          </a:p>
        </p:txBody>
      </p:sp>
    </p:spTree>
    <p:extLst>
      <p:ext uri="{BB962C8B-B14F-4D97-AF65-F5344CB8AC3E}">
        <p14:creationId xmlns:p14="http://schemas.microsoft.com/office/powerpoint/2010/main" xmlns="" val="36761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04753F-1D2D-4D02-A4E1-B54B3B593A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4615" y="653963"/>
            <a:ext cx="8043168" cy="5409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97697E-C4BC-4D2C-AD7A-30325FE772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8367" y="1694962"/>
            <a:ext cx="3967750" cy="31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55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F4CDC6-E632-41FE-A9C5-AC688EAA8F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2525" y="834502"/>
            <a:ext cx="8566950" cy="54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59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89513C-C711-448A-A5BD-E35881B1DB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7440" y="845262"/>
            <a:ext cx="9483619" cy="53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85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47F3A0B-7E1F-4DE7-B4F8-DDC34E93CC5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2492" y="1056444"/>
            <a:ext cx="7925693" cy="52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126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73000"/>
            <a:lum/>
          </a:blip>
          <a:srcRect/>
          <a:stretch>
            <a:fillRect t="-7000" b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E428E0-475F-4F16-A9C5-CD723AA4F190}"/>
              </a:ext>
            </a:extLst>
          </p:cNvPr>
          <p:cNvSpPr txBox="1"/>
          <p:nvPr/>
        </p:nvSpPr>
        <p:spPr>
          <a:xfrm>
            <a:off x="4433887" y="2782669"/>
            <a:ext cx="332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0918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1EAA2E-71B3-4FDC-B887-9A9723F37C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4451" y="373571"/>
            <a:ext cx="7743824" cy="59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28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9DF3EB-8CFD-494E-A0B8-28BEB7A6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0B1841-8F17-45E2-8686-33ACB7FB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the accuracy of train and test data are more or less similar , we conclude the </a:t>
            </a:r>
            <a:r>
              <a:rPr lang="en-IN" dirty="0" err="1"/>
              <a:t>the</a:t>
            </a:r>
            <a:r>
              <a:rPr lang="en-IN" dirty="0"/>
              <a:t> model is generalised model . </a:t>
            </a:r>
          </a:p>
          <a:p>
            <a:r>
              <a:rPr lang="en-IN" dirty="0"/>
              <a:t>So this obtained generalised model can be applied for any un seen data for future analysis </a:t>
            </a:r>
          </a:p>
        </p:txBody>
      </p:sp>
    </p:spTree>
    <p:extLst>
      <p:ext uri="{BB962C8B-B14F-4D97-AF65-F5344CB8AC3E}">
        <p14:creationId xmlns:p14="http://schemas.microsoft.com/office/powerpoint/2010/main" xmlns="" val="8070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465DF0-0126-4D7F-88D4-22683EE7931F}"/>
              </a:ext>
            </a:extLst>
          </p:cNvPr>
          <p:cNvSpPr txBox="1"/>
          <p:nvPr/>
        </p:nvSpPr>
        <p:spPr>
          <a:xfrm flipH="1">
            <a:off x="1727199" y="1534160"/>
            <a:ext cx="688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</a:t>
            </a:r>
            <a:r>
              <a:rPr lang="en-IN" sz="5400" b="1" dirty="0"/>
              <a:t>THANK YOU!!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2" descr="Happy Face">
                <a:extLst>
                  <a:ext uri="{FF2B5EF4-FFF2-40B4-BE49-F238E27FC236}">
                    <a16:creationId xmlns:a16="http://schemas.microsoft.com/office/drawing/2014/main" id="{818925A2-795C-4272-947B-E336996F46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932448"/>
                  </p:ext>
                </p:extLst>
              </p:nvPr>
            </p:nvGraphicFramePr>
            <p:xfrm>
              <a:off x="4505937" y="2764134"/>
              <a:ext cx="3037881" cy="30569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881" cy="3056926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appy Face">
                <a:extLst>
                  <a:ext uri="{FF2B5EF4-FFF2-40B4-BE49-F238E27FC236}">
                    <a16:creationId xmlns:a16="http://schemas.microsoft.com/office/drawing/2014/main" xmlns="" id="{818925A2-795C-4272-947B-E336996F46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05937" y="2764134"/>
                <a:ext cx="3037881" cy="3056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05854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2BE4ED-7C7F-44A0-8DDD-6D38E29D75E3}"/>
              </a:ext>
            </a:extLst>
          </p:cNvPr>
          <p:cNvSpPr txBox="1"/>
          <p:nvPr/>
        </p:nvSpPr>
        <p:spPr>
          <a:xfrm>
            <a:off x="1695450" y="719138"/>
            <a:ext cx="83343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</a:t>
            </a:r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CRISP-DM</a:t>
            </a:r>
            <a:r>
              <a:rPr lang="en-I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/>
              <a:t>(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Cross Industry Standard Process for Data Mining</a:t>
            </a:r>
            <a:r>
              <a:rPr lang="en-IN" dirty="0"/>
              <a:t> 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CRISP-DM is an open standard process model that describes common approaches used by data mining expert .  </a:t>
            </a: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It  is the most widely used analytics model. </a:t>
            </a: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There is a cyclic nature of data mining. </a:t>
            </a: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mining process continues after solution has been deployed. </a:t>
            </a:r>
          </a:p>
          <a:p>
            <a:pPr marL="457200" indent="-457200"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xmlns="" val="13347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95000"/>
            <a:lum/>
          </a:blip>
          <a:srcRect/>
          <a:stretch>
            <a:fillRect t="-17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9EF1DF-D22A-4D70-9585-792C74CC0E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7575" y="1537371"/>
            <a:ext cx="5043487" cy="4601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82BE4ED-7C7F-44A0-8DDD-6D38E29D75E3}"/>
              </a:ext>
            </a:extLst>
          </p:cNvPr>
          <p:cNvSpPr txBox="1"/>
          <p:nvPr/>
        </p:nvSpPr>
        <p:spPr>
          <a:xfrm>
            <a:off x="1695450" y="719138"/>
            <a:ext cx="8334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 </a:t>
            </a:r>
            <a:r>
              <a:rPr lang="en-IN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200" b="1" dirty="0">
                <a:latin typeface="Calibri" panose="020F0502020204030204" pitchFamily="34" charset="0"/>
                <a:cs typeface="Calibri" panose="020F0502020204030204" pitchFamily="34" charset="0"/>
              </a:rPr>
              <a:t>PHASES IN CRISP-DM</a:t>
            </a:r>
          </a:p>
        </p:txBody>
      </p:sp>
    </p:spTree>
    <p:extLst>
      <p:ext uri="{BB962C8B-B14F-4D97-AF65-F5344CB8AC3E}">
        <p14:creationId xmlns:p14="http://schemas.microsoft.com/office/powerpoint/2010/main" xmlns="" val="35524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6AC36ED-FE44-4992-B8F0-10EC9B698B7D}"/>
              </a:ext>
            </a:extLst>
          </p:cNvPr>
          <p:cNvSpPr/>
          <p:nvPr/>
        </p:nvSpPr>
        <p:spPr>
          <a:xfrm>
            <a:off x="1044207" y="2967335"/>
            <a:ext cx="10103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</a:rPr>
              <a:t>BUSINESS UNDERSTANDING</a:t>
            </a:r>
            <a:endParaRPr lang="en-US" sz="5400" b="1" cap="none" spc="0" dirty="0">
              <a:ln w="0"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17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DD095-7EB0-4D2F-ABC1-4EEF6EBA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i="1" dirty="0">
                <a:latin typeface="Calibri" panose="020F0502020204030204" pitchFamily="34" charset="0"/>
                <a:cs typeface="Calibri" panose="020F0502020204030204" pitchFamily="34" charset="0"/>
              </a:rPr>
              <a:t>Scope of the problem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AD2DFF-63EC-4492-B03B-5119AFC82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4786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This problem is related to the financial and academic decision area.</a:t>
            </a:r>
          </a:p>
          <a:p>
            <a:pPr marL="0" indent="0">
              <a:buNone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One of the leading university in united states desired to ascertain</a:t>
            </a:r>
          </a:p>
          <a:p>
            <a:pPr marL="0" indent="0"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What are parameters to evaluate salaries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What are the characteristics taken to evaluate the academic 9 month salaries for professors(Assistant professors(3), Associate professors(2), professors(1)).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An algorithm ,by which we can predict a new respondent’s salary. </a:t>
            </a:r>
          </a:p>
          <a:p>
            <a:pPr marL="0" indent="0">
              <a:buNone/>
            </a:pPr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317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72399-9281-44F4-B4F2-5D630BBD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3" y="692883"/>
            <a:ext cx="9601196" cy="1303867"/>
          </a:xfrm>
        </p:spPr>
        <p:txBody>
          <a:bodyPr>
            <a:normAutofit/>
          </a:bodyPr>
          <a:lstStyle/>
          <a:p>
            <a:r>
              <a:rPr lang="en-IN" dirty="0"/>
              <a:t>  </a:t>
            </a:r>
            <a:r>
              <a:rPr lang="en-IN" sz="3600" dirty="0"/>
              <a:t> Source:</a:t>
            </a:r>
            <a:r>
              <a:rPr lang="en-IN" dirty="0"/>
              <a:t> </a:t>
            </a: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https://vincentarelbundock.github.io/Rdatasets/doc/carData/Salaries.html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92C6BE-DDFC-43E2-8E9C-EA00388E8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3" y="2090057"/>
            <a:ext cx="8089638" cy="2211357"/>
          </a:xfrm>
        </p:spPr>
        <p:txBody>
          <a:bodyPr>
            <a:noAutofit/>
          </a:bodyPr>
          <a:lstStyle/>
          <a:p>
            <a:r>
              <a:rPr lang="en-IN" sz="1800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Description:</a:t>
            </a:r>
          </a:p>
          <a:p>
            <a:pPr marL="0" indent="0">
              <a:buNone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Salaries for Professors</a:t>
            </a:r>
          </a:p>
          <a:p>
            <a:pPr marL="0" indent="0">
              <a:buNone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The 2008-09 nine-month academic salary for Assistant Professors , Associate Professors and Professors in a college in the US. The data were collected as the part of the on-going effort of the college’s administration to monitor salary.</a:t>
            </a:r>
          </a:p>
          <a:p>
            <a:r>
              <a:rPr lang="en-IN" sz="1800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Usage:</a:t>
            </a:r>
          </a:p>
          <a:p>
            <a:pPr marL="0" indent="0">
              <a:buNone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Salaries</a:t>
            </a:r>
          </a:p>
          <a:p>
            <a:r>
              <a:rPr lang="en-IN" sz="1800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Format:</a:t>
            </a:r>
          </a:p>
          <a:p>
            <a:pPr marL="0" indent="0">
              <a:buNone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A data frame with 200 observations on the following 6 variables.                      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800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</a:p>
          <a:p>
            <a:pPr marL="457200" lvl="1" indent="0">
              <a:buNone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a factor with levels  Prof(1), AssocProf(2), AsstProf(3) .</a:t>
            </a:r>
          </a:p>
          <a:p>
            <a:pPr marL="457200" lvl="1" indent="0">
              <a:buNone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752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A2BEDC8B-F191-493B-BA33-0F4F800A89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2776</TotalTime>
  <Words>558</Words>
  <Application>Microsoft Office PowerPoint</Application>
  <PresentationFormat>Custom</PresentationFormat>
  <Paragraphs>99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Organic</vt:lpstr>
      <vt:lpstr>Document</vt:lpstr>
      <vt:lpstr>A PROJECT  ON</vt:lpstr>
      <vt:lpstr>Slide 2</vt:lpstr>
      <vt:lpstr>   Machine learning </vt:lpstr>
      <vt:lpstr>Overview of datamining/Modelling process</vt:lpstr>
      <vt:lpstr>Slide 5</vt:lpstr>
      <vt:lpstr>Slide 6</vt:lpstr>
      <vt:lpstr>Slide 7</vt:lpstr>
      <vt:lpstr>Scope of the problem: </vt:lpstr>
      <vt:lpstr>   Source: https://vincentarelbundock.github.io/Rdatasets/doc/carData/Salaries.html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CONCLUSION 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mettu prathima</dc:creator>
  <cp:lastModifiedBy>Krishna Vardhan</cp:lastModifiedBy>
  <cp:revision>94</cp:revision>
  <dcterms:created xsi:type="dcterms:W3CDTF">2018-11-19T05:25:50Z</dcterms:created>
  <dcterms:modified xsi:type="dcterms:W3CDTF">2019-01-27T13:53:36Z</dcterms:modified>
</cp:coreProperties>
</file>